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8"/>
  </p:notesMasterIdLst>
  <p:sldIdLst>
    <p:sldId id="711" r:id="rId4"/>
    <p:sldId id="709" r:id="rId5"/>
    <p:sldId id="720" r:id="rId6"/>
    <p:sldId id="715" r:id="rId7"/>
    <p:sldId id="730" r:id="rId8"/>
    <p:sldId id="716" r:id="rId9"/>
    <p:sldId id="731" r:id="rId10"/>
    <p:sldId id="712" r:id="rId11"/>
    <p:sldId id="721" r:id="rId12"/>
    <p:sldId id="717" r:id="rId13"/>
    <p:sldId id="722" r:id="rId14"/>
    <p:sldId id="714" r:id="rId15"/>
    <p:sldId id="724" r:id="rId16"/>
    <p:sldId id="732" r:id="rId17"/>
    <p:sldId id="734" r:id="rId18"/>
    <p:sldId id="733" r:id="rId19"/>
    <p:sldId id="735" r:id="rId20"/>
    <p:sldId id="719" r:id="rId21"/>
    <p:sldId id="725" r:id="rId22"/>
    <p:sldId id="727" r:id="rId23"/>
    <p:sldId id="728" r:id="rId24"/>
    <p:sldId id="723" r:id="rId25"/>
    <p:sldId id="726" r:id="rId26"/>
    <p:sldId id="736" r:id="rId27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1"/>
            <p14:sldId id="709"/>
            <p14:sldId id="720"/>
            <p14:sldId id="715"/>
            <p14:sldId id="730"/>
            <p14:sldId id="716"/>
            <p14:sldId id="731"/>
            <p14:sldId id="712"/>
            <p14:sldId id="721"/>
            <p14:sldId id="717"/>
            <p14:sldId id="722"/>
            <p14:sldId id="714"/>
            <p14:sldId id="724"/>
            <p14:sldId id="732"/>
            <p14:sldId id="734"/>
            <p14:sldId id="733"/>
            <p14:sldId id="735"/>
            <p14:sldId id="719"/>
            <p14:sldId id="725"/>
            <p14:sldId id="727"/>
            <p14:sldId id="728"/>
            <p14:sldId id="723"/>
            <p14:sldId id="726"/>
            <p14:sldId id="7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71F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50" autoAdjust="0"/>
    <p:restoredTop sz="93979" autoAdjust="0"/>
  </p:normalViewPr>
  <p:slideViewPr>
    <p:cSldViewPr>
      <p:cViewPr varScale="1">
        <p:scale>
          <a:sx n="91" d="100"/>
          <a:sy n="91" d="100"/>
        </p:scale>
        <p:origin x="556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4/14/2020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9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200" y="1428750"/>
            <a:ext cx="3882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ME397 ASBR</a:t>
            </a:r>
            <a:b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HW2 Presentation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105150"/>
            <a:ext cx="8762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Jian Chu,  Yang Liu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Team number: 7</a:t>
            </a:r>
            <a:endParaRPr lang="en-US" sz="1800" dirty="0" smtClean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Department of Mechanical Engineering, </a:t>
            </a:r>
            <a:endParaRPr lang="en-US" sz="1800" dirty="0" smtClean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University of Texas at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Austin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PA1.i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Output1:jacobian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469187"/>
                  </p:ext>
                </p:extLst>
              </p:nvPr>
            </p:nvGraphicFramePr>
            <p:xfrm>
              <a:off x="76202" y="971550"/>
              <a:ext cx="8988109" cy="2342071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71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Joint angles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7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 spc="-300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0.215357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0.034265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dirty="0" smtClean="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0.0257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0.0223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0.0257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−0.0194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0.0257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−0.0165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−0.0259</m:t>
                                </m:r>
                                <m:r>
                                  <m:rPr>
                                    <m:nor/>
                                  </m:rPr>
                                  <a:rPr lang="en-US" sz="1400" dirty="0" smtClean="0"/>
                                  <m:t>)</m:t>
                                </m:r>
                              </m:oMath>
                            </m:oMathPara>
                          </a14:m>
                          <a:endParaRPr lang="en-US" sz="140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(0.1044, 0.0072, 0.9223)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0.209076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0.031775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(0.0482, 0.0444, 0.0493,-0.0376 ,0.0502,-0.0308,-0.0513)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(0.1201, 0.0147, 0.9183)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0.203421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0.029465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(0.0678, 0.0666, 0.0710, -0.0549,0.0737,-0.0431,-0.0765)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(0.1352, 0.0223, 0.9141)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0.198276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0.027297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139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(-0.1790, -0.3675, 0.2642, -1.8915, 2.1028,0.6522,0.0185)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(0.3024, 0.1826, 0.8081)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0.000293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0.000925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469187"/>
                  </p:ext>
                </p:extLst>
              </p:nvPr>
            </p:nvGraphicFramePr>
            <p:xfrm>
              <a:off x="76202" y="971550"/>
              <a:ext cx="8988109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71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83" t="-2000" r="-93517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9262" t="-2000" r="-103356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483" t="-2000" r="-1987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0.215357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0.034265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83" t="-202000" r="-93517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(0.1044, 0.0072, 0.9223)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0.209076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0.031775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(0.0482, 0.0444, 0.0493,-0.0376 ,0.0502,-0.0308,-0.0513)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(0.1201, 0.0147, 0.9183)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0.203421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0.029465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(0.0678, 0.0666, 0.0710, -0.0549,0.0737,-0.0431,-0.0765)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(0.1352, 0.0223, 0.9141)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0.198276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0.027297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139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(-0.1790, -0.3675, 0.2642, -1.8915, 2.1028,0.6522,0.0185)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(0.3024, 0.1826, 0.8081)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0.000293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0.000925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08774" y="3627389"/>
                <a:ext cx="899392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configuration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139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iterations: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end-effector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position: (x; y; z)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[0.3024; 0.1826; 0.8081</a:t>
                </a:r>
                <a14:m>
                  <m:oMath xmlns:m="http://schemas.openxmlformats.org/officeDocument/2006/math">
                    <m:r>
                      <a:rPr lang="en-US" sz="1600" b="1" i="0" kern="0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endParaRPr lang="en-US" sz="1600" b="1" dirty="0" smtClean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configuration:                                     end-effector position: (x; y; z) 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[0.3002; 0.1803; 0.8165</a:t>
                </a:r>
                <a14:m>
                  <m:oMath xmlns:m="http://schemas.openxmlformats.org/officeDocument/2006/math">
                    <m:r>
                      <a:rPr lang="en-US" sz="1600" b="1" kern="0" spc="-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</a:p>
              <a:p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3627389"/>
                <a:ext cx="8993927" cy="861774"/>
              </a:xfrm>
              <a:prstGeom prst="rect">
                <a:avLst/>
              </a:prstGeom>
              <a:blipFill>
                <a:blip r:embed="rId3"/>
                <a:stretch>
                  <a:fillRect l="-407" t="-2128" r="-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08774" y="4196775"/>
                <a:ext cx="83581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error measure after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139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iterations:     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=0.000293;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=0.000925;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                                      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6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4196775"/>
                <a:ext cx="8358153" cy="584775"/>
              </a:xfrm>
              <a:prstGeom prst="rect">
                <a:avLst/>
              </a:prstGeom>
              <a:blipFill>
                <a:blip r:embed="rId4"/>
                <a:stretch>
                  <a:fillRect l="-43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PA1.i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Output2:jacobian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7846864"/>
                  </p:ext>
                </p:extLst>
              </p:nvPr>
            </p:nvGraphicFramePr>
            <p:xfrm>
              <a:off x="76202" y="971550"/>
              <a:ext cx="8988109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71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Joint angles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7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 spc="-300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0.110848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0.018169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dirty="0" smtClean="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0.0217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−0.0034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 0.0217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0.0048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0.0217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0.0061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−0.0216</m:t>
                                </m:r>
                                <m:r>
                                  <m:rPr>
                                    <m:nor/>
                                  </m:rPr>
                                  <a:rPr lang="en-US" sz="1400" dirty="0" smtClean="0"/>
                                  <m:t>)</m:t>
                                </m:r>
                              </m:oMath>
                            </m:oMathPara>
                          </a14:m>
                          <a:endParaRPr lang="en-US" sz="140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(0.1044, 0.0072, 0.9223)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0.103940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0.017762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(0.0415,-0.0062,0.0415, 0.0092,0.0414,0.0122,-0.0410)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(0.1201, 0.0147, 0.9183)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0.097908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0.017436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(0.0596,-0.0083,0.0594, 0.0133,0.0592,0.0183,-0.0584)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(0.1352, 0.0223, 0.9141)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0.092655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0.017172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214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(0.4739, 0.4668, 0.5460, 0.4451, 0.4526,0.5147,0.4719)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(0.1941, 0.1358, 0.9226)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0.000108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0.000942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7846864"/>
                  </p:ext>
                </p:extLst>
              </p:nvPr>
            </p:nvGraphicFramePr>
            <p:xfrm>
              <a:off x="76202" y="971550"/>
              <a:ext cx="8988109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71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83" t="-2000" r="-93517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9262" t="-2000" r="-103356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483" t="-2000" r="-1987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0.110848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0.018169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83" t="-202000" r="-93517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(0.1044, 0.0072, 0.9223)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0.103940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0.017762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(0.0415,-0.0062,0.0415, 0.0092,0.0414,0.0122,-0.0410)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(0.1201, 0.0147, 0.9183)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0.097908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0.017436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(0.0596,-0.0083,0.0594, 0.0133,0.0592,0.0183,-0.0584)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(0.1352, 0.0223, 0.9141)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0.092655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0.017172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214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(0.4739, 0.4668, 0.5460, 0.4451, 0.4526,0.5147,0.4719)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(0.1941, 0.1358, 0.9226)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0.000108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0.000942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08774" y="3486150"/>
                <a:ext cx="899392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configuration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214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iterations: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end-effector position: (x; y; z)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[0.1941; 0.1358; 0.9226</a:t>
                </a:r>
                <a14:m>
                  <m:oMath xmlns:m="http://schemas.openxmlformats.org/officeDocument/2006/math">
                    <m:r>
                      <a:rPr lang="en-US" sz="1600" b="1" i="0" kern="0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endParaRPr lang="en-US" sz="1600" b="1" dirty="0" smtClean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configuration:                                     end-effector position: (x; y; z) 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[0.1907; 0.1383; 0.9143</a:t>
                </a:r>
                <a14:m>
                  <m:oMath xmlns:m="http://schemas.openxmlformats.org/officeDocument/2006/math">
                    <m:r>
                      <a:rPr lang="en-US" sz="1600" b="1" kern="0" spc="-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</a:p>
              <a:p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3486150"/>
                <a:ext cx="8993927" cy="861774"/>
              </a:xfrm>
              <a:prstGeom prst="rect">
                <a:avLst/>
              </a:prstGeom>
              <a:blipFill>
                <a:blip r:embed="rId3"/>
                <a:stretch>
                  <a:fillRect l="-407" t="-2128" r="-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08774" y="4055536"/>
                <a:ext cx="83581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error measure after 214 iterations: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0.000108;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0.000942;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                                      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6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4055536"/>
                <a:ext cx="8358153" cy="584775"/>
              </a:xfrm>
              <a:prstGeom prst="rect">
                <a:avLst/>
              </a:prstGeom>
              <a:blipFill>
                <a:blip r:embed="rId4"/>
                <a:stretch>
                  <a:fillRect l="-43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41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6816" y="-88308"/>
            <a:ext cx="6869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Brief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comparison between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PA1.h and PA1.i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4963326" y="885170"/>
                <a:ext cx="391915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0.5424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−0.0117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−0.8401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0.3002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0.7684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0.4111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0.4904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0.1803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0.3396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−0.9115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0.2320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0.8165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326" y="885170"/>
                <a:ext cx="3919150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57200" y="1214704"/>
            <a:ext cx="2162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configuration: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74" y="2508411"/>
            <a:ext cx="3762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configuration after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iterations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0"/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>
                <a:spLocks noChangeAspect="1"/>
              </p:cNvSpPr>
              <p:nvPr/>
            </p:nvSpPr>
            <p:spPr>
              <a:xfrm>
                <a:off x="4191000" y="2114550"/>
                <a:ext cx="4691476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𝑖𝑛𝑣𝑒𝑟𝑠𝑒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0.5517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0.0062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−0.8340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0.2981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0.7747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0.3666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0.5152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0.1730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0.3089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−0.9304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0.1974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0.8129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114550"/>
                <a:ext cx="4691476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1771" y="39614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 1</a:t>
            </a:r>
            <a:endParaRPr lang="en-US" sz="25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774" y="3638550"/>
            <a:ext cx="3864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configuration after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139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iterations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>
                <a:spLocks noChangeAspect="1"/>
              </p:cNvSpPr>
              <p:nvPr/>
            </p:nvSpPr>
            <p:spPr>
              <a:xfrm>
                <a:off x="3950548" y="3333750"/>
                <a:ext cx="493192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𝑡𝑟𝑎𝑛𝑠𝑝𝑜𝑠𝑒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0.5418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−0.0088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−0.8405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0.3024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0.7681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0.4112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0.4908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0.1826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0.3413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−0.9115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0.2296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0.8081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548" y="3333750"/>
                <a:ext cx="4931928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108774" y="4331120"/>
            <a:ext cx="9180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analysis: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measure is smaller than the desired error tolerance.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Robot can reach the desired configuration. 3. The convergence process is different. 4.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inverse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kinematics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converges faster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transpose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algorithm.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8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6816" y="-88308"/>
            <a:ext cx="6869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Brief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comparison between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PA1.h and PA1.i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4963326" y="885170"/>
                <a:ext cx="391915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0.6433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0.7626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−0.0684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0.1907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0.6240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−0.4704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0.6240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0.1383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0.4437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−0.4441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−0.7784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0.9143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326" y="885170"/>
                <a:ext cx="3919150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57200" y="1214704"/>
            <a:ext cx="2162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configuration: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74" y="2508411"/>
            <a:ext cx="3762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configuration after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iterations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0"/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>
                <a:spLocks noChangeAspect="1"/>
              </p:cNvSpPr>
              <p:nvPr/>
            </p:nvSpPr>
            <p:spPr>
              <a:xfrm>
                <a:off x="4191000" y="2114550"/>
                <a:ext cx="4691476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𝑖𝑛𝑣𝑒𝑟𝑠𝑒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0.6712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0.7392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−0.0559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0.1894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0.6126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−0.5106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0.6034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0.1308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0.4175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−0.4392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−0.7955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0.9116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114550"/>
                <a:ext cx="4691476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1771" y="39614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 2</a:t>
            </a:r>
            <a:endParaRPr lang="en-US" sz="25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774" y="3638550"/>
            <a:ext cx="3864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configuration after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214 iterations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>
                <a:spLocks noChangeAspect="1"/>
              </p:cNvSpPr>
              <p:nvPr/>
            </p:nvSpPr>
            <p:spPr>
              <a:xfrm>
                <a:off x="3950548" y="3333750"/>
                <a:ext cx="493192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𝑡𝑟𝑎𝑛𝑠𝑝𝑜𝑠𝑒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0.6430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0.7627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−0.0687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0.1941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0.6246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−0.4704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0.6234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0.1358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0.4432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−0.4438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−0.7789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0.9226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548" y="3333750"/>
                <a:ext cx="4931928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08774" y="4331120"/>
            <a:ext cx="9180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analysis: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measure is smaller than the desired error tolerance.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Robot can reach the desired configuration. 3. The convergence process is different. 4.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inverse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kinematics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converges faster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transpose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algorithm.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8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PA1.j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Output1: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redundancy resolution algorithm</a:t>
            </a:r>
          </a:p>
        </p:txBody>
      </p:sp>
      <p:pic>
        <p:nvPicPr>
          <p:cNvPr id="5" name="Redundancy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42" r="4092"/>
          <a:stretch/>
        </p:blipFill>
        <p:spPr>
          <a:xfrm>
            <a:off x="1143000" y="839004"/>
            <a:ext cx="6705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PA1.j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Output2: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redundancy resolution algorithm</a:t>
            </a:r>
          </a:p>
        </p:txBody>
      </p:sp>
      <p:pic>
        <p:nvPicPr>
          <p:cNvPr id="4" name="Redundancy_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42" r="4092"/>
          <a:stretch/>
        </p:blipFill>
        <p:spPr>
          <a:xfrm>
            <a:off x="1143000" y="826421"/>
            <a:ext cx="6705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PA1.k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Output1: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DLS inverse kinematics algorithm</a:t>
            </a:r>
          </a:p>
        </p:txBody>
      </p:sp>
      <p:pic>
        <p:nvPicPr>
          <p:cNvPr id="3" name="DLS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42" r="4092"/>
          <a:stretch/>
        </p:blipFill>
        <p:spPr>
          <a:xfrm>
            <a:off x="1143000" y="792771"/>
            <a:ext cx="6705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3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PA1.k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Output2: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DLS inverse kinematics algorithm</a:t>
            </a:r>
          </a:p>
        </p:txBody>
      </p:sp>
      <p:pic>
        <p:nvPicPr>
          <p:cNvPr id="4" name="DLS_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42" r="4092"/>
          <a:stretch/>
        </p:blipFill>
        <p:spPr>
          <a:xfrm>
            <a:off x="1143000" y="826421"/>
            <a:ext cx="6705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PA1.j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414576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Output1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redundancy resolution algorithm</a:t>
            </a:r>
            <a:endParaRPr lang="en-US" sz="25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17392"/>
                  </p:ext>
                </p:extLst>
              </p:nvPr>
            </p:nvGraphicFramePr>
            <p:xfrm>
              <a:off x="76202" y="971550"/>
              <a:ext cx="8988109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3809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958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Joint angles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7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 spc="-300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0.215357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0.034265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(−0.0284,0.0985,−0.0284,0.0807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−0.0284,−0.0467,−0.1828)</m:t>
                                </m:r>
                              </m:oMath>
                            </m:oMathPara>
                          </a14:m>
                          <a:endParaRPr 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0.1176, </a:t>
                          </a:r>
                          <a:r>
                            <a:rPr lang="en-US" sz="1400" dirty="0" smtClean="0"/>
                            <a:t>-</a:t>
                          </a:r>
                          <a:r>
                            <a:rPr lang="en-US" sz="1400" dirty="0" smtClean="0"/>
                            <a:t>0.0072, 0.9012)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0.208764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0.031395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(-0.7439, 0.1747,2.4457,0.1305,-0.8524,-0.0954, 0.6566)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0.1291, </a:t>
                          </a:r>
                          <a:r>
                            <a:rPr lang="en-US" sz="1400" dirty="0" smtClean="0"/>
                            <a:t>-</a:t>
                          </a:r>
                          <a:r>
                            <a:rPr lang="en-US" sz="1400" dirty="0" smtClean="0"/>
                            <a:t>0.0432</a:t>
                          </a:r>
                          <a:r>
                            <a:rPr lang="en-US" sz="1400" dirty="0" smtClean="0"/>
                            <a:t>, </a:t>
                          </a:r>
                          <a:r>
                            <a:rPr lang="en-US" sz="1400" dirty="0" smtClean="0"/>
                            <a:t>0.8934)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0.184893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0.032054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(-0.3639, 0.1665, 2.5389,0.3264,-0.9823,-0.0512, 0.9094)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0.1657, </a:t>
                          </a:r>
                          <a:r>
                            <a:rPr lang="en-US" sz="1400" dirty="0" smtClean="0"/>
                            <a:t>-</a:t>
                          </a:r>
                          <a:r>
                            <a:rPr lang="en-US" sz="1400" dirty="0" smtClean="0"/>
                            <a:t>0.0256</a:t>
                          </a:r>
                          <a:r>
                            <a:rPr lang="en-US" sz="1400" dirty="0" smtClean="0"/>
                            <a:t>, </a:t>
                          </a:r>
                          <a:r>
                            <a:rPr lang="en-US" sz="1400" dirty="0" smtClean="0"/>
                            <a:t>0.8747)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0.166145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0.027792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53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(3.0339, -0.1521, 0.3779, 1.0024,-1.0136,0.9950,0.3416)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(0.2953, 0.1736, 0.8199)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0.002075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17392"/>
                  </p:ext>
                </p:extLst>
              </p:nvPr>
            </p:nvGraphicFramePr>
            <p:xfrm>
              <a:off x="76202" y="971550"/>
              <a:ext cx="8988109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3809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958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84" t="-2000" r="-91995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9262" t="-2000" r="-103356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483" t="-2000" r="-1987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0.215357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0.034265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84" t="-202000" r="-91995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0.1176, </a:t>
                          </a:r>
                          <a:r>
                            <a:rPr lang="en-US" sz="1400" dirty="0" smtClean="0"/>
                            <a:t>-</a:t>
                          </a:r>
                          <a:r>
                            <a:rPr lang="en-US" sz="1400" dirty="0" smtClean="0"/>
                            <a:t>0.0072, 0.9012)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0.208764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0.031395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(-0.7439, 0.1747,2.4457,0.1305,-0.8524,-0.0954, 0.6566)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0.1291, </a:t>
                          </a:r>
                          <a:r>
                            <a:rPr lang="en-US" sz="1400" dirty="0" smtClean="0"/>
                            <a:t>-</a:t>
                          </a:r>
                          <a:r>
                            <a:rPr lang="en-US" sz="1400" dirty="0" smtClean="0"/>
                            <a:t>0.0432</a:t>
                          </a:r>
                          <a:r>
                            <a:rPr lang="en-US" sz="1400" dirty="0" smtClean="0"/>
                            <a:t>, </a:t>
                          </a:r>
                          <a:r>
                            <a:rPr lang="en-US" sz="1400" dirty="0" smtClean="0"/>
                            <a:t>0.8934)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0.184893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0.032054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(-0.3639, 0.1665, 2.5389,0.3264,-0.9823,-0.0512, 0.9094)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0.1657, </a:t>
                          </a:r>
                          <a:r>
                            <a:rPr lang="en-US" sz="1400" dirty="0" smtClean="0"/>
                            <a:t>-</a:t>
                          </a:r>
                          <a:r>
                            <a:rPr lang="en-US" sz="1400" dirty="0" smtClean="0"/>
                            <a:t>0.0256</a:t>
                          </a:r>
                          <a:r>
                            <a:rPr lang="en-US" sz="1400" dirty="0" smtClean="0"/>
                            <a:t>, </a:t>
                          </a:r>
                          <a:r>
                            <a:rPr lang="en-US" sz="1400" dirty="0" smtClean="0"/>
                            <a:t>0.8747)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0.166145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0.027792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53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(3.0339, -0.1521, 0.3779, 1.0024,-1.0136,0.9950,0.3416)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(0.2953, 0.1736, 0.8199)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0.002075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3292" y="3562350"/>
                <a:ext cx="899392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configuration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53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iterations: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end-effector position: (x; y; z)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[0.2953; 0.1736; 0.8199</a:t>
                </a:r>
                <a14:m>
                  <m:oMath xmlns:m="http://schemas.openxmlformats.org/officeDocument/2006/math">
                    <m:r>
                      <a:rPr lang="en-US" sz="1600" b="1" i="0" kern="0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endParaRPr lang="en-US" sz="1600" b="1" dirty="0" smtClean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configuration:                                     end-effector position: (x; y; z) 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[0.3002; 0.1803; 0.8165</a:t>
                </a:r>
                <a14:m>
                  <m:oMath xmlns:m="http://schemas.openxmlformats.org/officeDocument/2006/math">
                    <m:r>
                      <a:rPr lang="en-US" sz="1600" b="1" kern="0" spc="-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</a:p>
              <a:p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" y="3562350"/>
                <a:ext cx="8993927" cy="861774"/>
              </a:xfrm>
              <a:prstGeom prst="rect">
                <a:avLst/>
              </a:prstGeom>
              <a:blipFill>
                <a:blip r:embed="rId3"/>
                <a:stretch>
                  <a:fillRect l="-339" t="-2113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08774" y="4224265"/>
                <a:ext cx="83581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error measure after 53 iterations: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0.002075;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0.000975;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                                      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6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4224265"/>
                <a:ext cx="8358153" cy="584775"/>
              </a:xfrm>
              <a:prstGeom prst="rect">
                <a:avLst/>
              </a:prstGeom>
              <a:blipFill>
                <a:blip r:embed="rId4"/>
                <a:stretch>
                  <a:fillRect l="-43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6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PA1.j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414576"/>
            <a:ext cx="876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Output2: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redundancy resolution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648121"/>
                  </p:ext>
                </p:extLst>
              </p:nvPr>
            </p:nvGraphicFramePr>
            <p:xfrm>
              <a:off x="76202" y="971550"/>
              <a:ext cx="8988109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71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Joint angles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7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 spc="-300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0.110848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0.018169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0.0286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0.0758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0.0286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0.1052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0.0286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−0.0062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−0.0002)</m:t>
                                </m:r>
                              </m:oMath>
                            </m:oMathPara>
                          </a14:m>
                          <a:endParaRPr lang="en-US" sz="1400" i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0.1024, 0.0068, 0.9179)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0.103578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0.016437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(0.7292,0.1308,0.4515,0.1768,-0.9824,0.0006,0.0331)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0.1242, 0.0225, 0.9047)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0.094397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0.013685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(0.7623,0.1533,0.6031,0.2385,-0.9748,0.0390,0.1494)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0.1357, 0.0324, 0.9023)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0.085023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0.012154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(0.7455,0.4122,0.6921,0.5042,-0.1069,0.4425,0.3397)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(0.1923, 0.1308, 0.9101)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0.004950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0.000906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648121"/>
                  </p:ext>
                </p:extLst>
              </p:nvPr>
            </p:nvGraphicFramePr>
            <p:xfrm>
              <a:off x="76202" y="971550"/>
              <a:ext cx="8988109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71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83" t="-2000" r="-93517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9262" t="-2000" r="-103356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483" t="-2000" r="-1987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0.110848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0.018169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83" t="-202000" r="-93517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0.1024, 0.0068, 0.9179)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0.103578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0.016437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(0.7292,0.1308,0.4515,0.1768,-0.9824,0.0006,0.0331)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0.1242, 0.0225, 0.9047)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0.094397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0.013685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(0.7623,0.1533,0.6031,0.2385,-0.9748,0.0390,0.1494)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smtClean="0"/>
                            <a:t>0.1357, 0.0324, 0.9023)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0.085023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0.012154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(0.7455,0.4122,0.6921,0.5042,-0.1069,0.4425,0.3397)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(0.1923, 0.1308, 0.9101)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0.004950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0.000906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3292" y="3409950"/>
                <a:ext cx="899392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configuration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iterations: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end-effector position: (x; y; z)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[0.1923; 0.1308; 0.9101</a:t>
                </a:r>
                <a14:m>
                  <m:oMath xmlns:m="http://schemas.openxmlformats.org/officeDocument/2006/math">
                    <m:r>
                      <a:rPr lang="en-US" sz="1600" b="1" i="0" kern="0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endParaRPr lang="en-US" sz="1600" b="1" dirty="0" smtClean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configuration:                                     end-effector position: (x; y; z) 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[0.1907; 0.1383; 0.9143</a:t>
                </a:r>
                <a14:m>
                  <m:oMath xmlns:m="http://schemas.openxmlformats.org/officeDocument/2006/math">
                    <m:r>
                      <a:rPr lang="en-US" sz="1600" b="1" kern="0" spc="-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</a:p>
              <a:p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" y="3409950"/>
                <a:ext cx="8993927" cy="861774"/>
              </a:xfrm>
              <a:prstGeom prst="rect">
                <a:avLst/>
              </a:prstGeom>
              <a:blipFill>
                <a:blip r:embed="rId3"/>
                <a:stretch>
                  <a:fillRect l="-339" t="-2113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3292" y="3994725"/>
                <a:ext cx="83581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error measure after 33 iterations: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0.004950;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0.000906;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                                      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n-US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6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" y="3994725"/>
                <a:ext cx="8358153" cy="584775"/>
              </a:xfrm>
              <a:prstGeom prst="rect">
                <a:avLst/>
              </a:prstGeom>
              <a:blipFill>
                <a:blip r:embed="rId4"/>
                <a:stretch>
                  <a:fillRect l="-36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" y="807137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1047" y="1264963"/>
                <a:ext cx="835815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configuration: end-effector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position: (x; y; z) 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[0.0880; 0; 0.9260</a:t>
                </a:r>
                <a14:m>
                  <m:oMath xmlns:m="http://schemas.openxmlformats.org/officeDocument/2006/math">
                    <m:r>
                      <a:rPr lang="en-US" sz="1800" b="1" i="0" kern="0" spc="-1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 angles: theta0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=[0; 0; 0; 0; 0; 0; 0];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 matrix: </a:t>
                </a:r>
                <a:r>
                  <a:rPr 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47" y="1264963"/>
                <a:ext cx="8358153" cy="646331"/>
              </a:xfrm>
              <a:prstGeom prst="rect">
                <a:avLst/>
              </a:prstGeom>
              <a:blipFill>
                <a:blip r:embed="rId2"/>
                <a:stretch>
                  <a:fillRect l="-65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>
                <a:spLocks noChangeAspect="1"/>
              </p:cNvSpPr>
              <p:nvPr/>
            </p:nvSpPr>
            <p:spPr>
              <a:xfrm>
                <a:off x="533400" y="3333750"/>
                <a:ext cx="391915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.0000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0.0880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−1.0000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−1.0000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0.9260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333750"/>
                <a:ext cx="3919150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>
                <a:spLocks noChangeAspect="1"/>
              </p:cNvSpPr>
              <p:nvPr/>
            </p:nvSpPr>
            <p:spPr>
              <a:xfrm>
                <a:off x="4759885" y="3333750"/>
                <a:ext cx="391915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0.5424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−0.0117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−0.8401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0.3002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0.7684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0.4111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0.4904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0.1803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0.3396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−0.9115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0.2320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0.8165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885" y="3333750"/>
                <a:ext cx="3919150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481046" y="1948971"/>
                <a:ext cx="835815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esired configuration: end-effector position: (x; y; z) </a:t>
                </a:r>
                <a:r>
                  <a:rPr lang="en-US" sz="1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[0.3002; 0.1803; 0.8165</a:t>
                </a:r>
                <a14:m>
                  <m:oMath xmlns:m="http://schemas.openxmlformats.org/officeDocument/2006/math">
                    <m:r>
                      <a:rPr lang="en-US" sz="1800" b="1" i="0" kern="0" spc="-1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 angles: </a:t>
                </a:r>
                <a:r>
                  <a:rPr lang="en-US" sz="1800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thetad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=[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1; 1; 1; 1; 1; 1; 1];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 matrix: </a:t>
                </a:r>
                <a:r>
                  <a:rPr 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46" y="1948971"/>
                <a:ext cx="8358153" cy="646331"/>
              </a:xfrm>
              <a:prstGeom prst="rect">
                <a:avLst/>
              </a:prstGeom>
              <a:blipFill>
                <a:blip r:embed="rId5"/>
                <a:stretch>
                  <a:fillRect l="-65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81046" y="2756926"/>
                <a:ext cx="83581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</a:t>
                </a:r>
                <a14:m>
                  <m:oMath xmlns:m="http://schemas.openxmlformats.org/officeDocument/2006/math">
                    <m:r>
                      <a:rPr lang="el-G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l-G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46" y="2756926"/>
                <a:ext cx="8358153" cy="369332"/>
              </a:xfrm>
              <a:prstGeom prst="rect">
                <a:avLst/>
              </a:prstGeom>
              <a:blipFill>
                <a:blip r:embed="rId6"/>
                <a:stretch>
                  <a:fillRect l="-65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PA1.k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414576"/>
            <a:ext cx="876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Output1: DLS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9714298"/>
                  </p:ext>
                </p:extLst>
              </p:nvPr>
            </p:nvGraphicFramePr>
            <p:xfrm>
              <a:off x="76202" y="971550"/>
              <a:ext cx="8988109" cy="2342071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3809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958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Joint angles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7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 spc="-300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0.215357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0.034265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(−0.0284,0.0985,−0.0284, 0.0807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−0.0284,−0.0467,−0.1828)</m:t>
                                </m:r>
                              </m:oMath>
                            </m:oMathPara>
                          </a14:m>
                          <a:endParaRPr 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(0.1182, -0.0074, 0.9123)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0.208687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0.031410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(-0.7439, 0.1747,2.4457,0.1305,-0.8524,-0.0954, 0.6566)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(0.1294, -0.0442, 0.8986)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0.184539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0.032198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(-0.3639, 0.1665, 2.5389,0.3264,-0.9823,-0.0512, 0.9094)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(0.1652, -0.0266, 0.8758)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0.166427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0.027358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(0.4266,0.1507,2.8579,1.0153,-0.8893,0.9293,0.3981)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(0.2981, 0.1730, 0.8129)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0.005866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0.000942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9714298"/>
                  </p:ext>
                </p:extLst>
              </p:nvPr>
            </p:nvGraphicFramePr>
            <p:xfrm>
              <a:off x="76202" y="971550"/>
              <a:ext cx="8988109" cy="2342071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3809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958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84" t="-2000" r="-91995" b="-6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9262" t="-2000" r="-103356" b="-6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483" t="-2000" r="-1987" b="-6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0.215357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0.034265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84" t="-118824" r="-91995" b="-2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(0.1182, -0.0074, 0.9123)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0.208687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0.031410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(-0.7439, 0.1747,2.4457,0.1305,-0.8524,-0.0954, 0.6566)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(0.1294, -0.0442, 0.8986)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0.184539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0.032198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(-0.3639, 0.1665, 2.5389,0.3264,-0.9823,-0.0512, 0.9094)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(0.1652, -0.0266, 0.8758)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0.166427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0.027358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(0.4266,0.1507,2.8579,1.0153,-0.8893,0.9293,0.3981)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(0.2981, 0.1730, 0.8129)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0.005866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0.000942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3292" y="3562350"/>
                <a:ext cx="899392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configuration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iterations: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end-effector position: (x; y; z)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[0.2981; 0.1730; 0.8129</a:t>
                </a:r>
                <a14:m>
                  <m:oMath xmlns:m="http://schemas.openxmlformats.org/officeDocument/2006/math">
                    <m:r>
                      <a:rPr lang="en-US" sz="1600" b="1" i="0" kern="0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endParaRPr lang="en-US" sz="1600" b="1" dirty="0" smtClean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configuration:                                     end-effector position: (x; y; z) 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[0.3002; 0.1803; 0.8165</a:t>
                </a:r>
                <a14:m>
                  <m:oMath xmlns:m="http://schemas.openxmlformats.org/officeDocument/2006/math">
                    <m:r>
                      <a:rPr lang="en-US" sz="1600" b="1" kern="0" spc="-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</a:p>
              <a:p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" y="3562350"/>
                <a:ext cx="8993927" cy="861774"/>
              </a:xfrm>
              <a:prstGeom prst="rect">
                <a:avLst/>
              </a:prstGeom>
              <a:blipFill>
                <a:blip r:embed="rId3"/>
                <a:stretch>
                  <a:fillRect l="-339" t="-2113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08774" y="4224265"/>
                <a:ext cx="83581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error measure after 36 iterations: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0.005866;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0.000942;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                                      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6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4224265"/>
                <a:ext cx="8358153" cy="584775"/>
              </a:xfrm>
              <a:prstGeom prst="rect">
                <a:avLst/>
              </a:prstGeom>
              <a:blipFill>
                <a:blip r:embed="rId4"/>
                <a:stretch>
                  <a:fillRect l="-43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8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PA1.k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414576"/>
            <a:ext cx="876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Output2: DLS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59190"/>
                  </p:ext>
                </p:extLst>
              </p:nvPr>
            </p:nvGraphicFramePr>
            <p:xfrm>
              <a:off x="76202" y="971550"/>
              <a:ext cx="8988109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71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Joint angles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7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 spc="-300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0.110848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0.018169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0.0286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0.0758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0.0286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0.1052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0.0286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−0.0061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kern="1200" dirty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−0.0002)</m:t>
                                </m:r>
                              </m:oMath>
                            </m:oMathPara>
                          </a14:m>
                          <a:endParaRPr lang="en-US" sz="1400" i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(0.1026, 0.0071, 0.9183)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0.103694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0.016518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(-0.0039, 0.1330,0.6681,0.1765,-0.2631,0.0014,0.2351)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(0.1206, 0.0041, 0.9114)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0.091775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0.015688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(0.1341, 0.1785,0.6977,0.2461,-0.2224,0.0247,0.3663)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(0.1314, 0.0154, 0.9068)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0.082600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0.014065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(0.6892, 0.4285,0.6486,0.5045,0.0293,0.4451,0.3917)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(0.1894, 0.1308, 0.9116)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0.005363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0.000906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59190"/>
                  </p:ext>
                </p:extLst>
              </p:nvPr>
            </p:nvGraphicFramePr>
            <p:xfrm>
              <a:off x="76202" y="971550"/>
              <a:ext cx="8988109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7198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03453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21858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83" t="-2000" r="-93517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9262" t="-2000" r="-103356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483" t="-2000" r="-1987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0.110848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0.018169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83" t="-202000" r="-93517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(0.1026, 0.0071, 0.9183)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0.103694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0.016518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(-0.0039, 0.1330,0.6681,0.1765,-0.2631,0.0014,0.2351)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(0.1206, 0.0041, 0.9114)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0.091775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0.015688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(0.1341, 0.1785,0.6977,0.2461,-0.2224,0.0247,0.3663)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(0.1314, 0.0154, 0.9068)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0.082600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0.014065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(0.6892, 0.4285,0.6486,0.5045,0.0293,0.4451,0.3917)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(0.1894, 0.1308, 0.9116)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0.005363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0.000906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3292" y="3409950"/>
                <a:ext cx="899392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configuration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iterations: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end-effector position: (x; y; z)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[0.1894; 0.1308; 0.9116</a:t>
                </a:r>
                <a14:m>
                  <m:oMath xmlns:m="http://schemas.openxmlformats.org/officeDocument/2006/math">
                    <m:r>
                      <a:rPr lang="en-US" sz="1600" b="1" i="0" kern="0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endParaRPr lang="en-US" sz="1600" b="1" dirty="0" smtClean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configuration:                                     end-effector position: (x; y; z) 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[0.1907; 0.1383; 0.9143</a:t>
                </a:r>
                <a14:m>
                  <m:oMath xmlns:m="http://schemas.openxmlformats.org/officeDocument/2006/math">
                    <m:r>
                      <a:rPr lang="en-US" sz="1600" b="1" kern="0" spc="-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</a:p>
              <a:p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" y="3409950"/>
                <a:ext cx="8993927" cy="861774"/>
              </a:xfrm>
              <a:prstGeom prst="rect">
                <a:avLst/>
              </a:prstGeom>
              <a:blipFill>
                <a:blip r:embed="rId3"/>
                <a:stretch>
                  <a:fillRect l="-339" t="-2113" r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3292" y="3994725"/>
                <a:ext cx="83581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error measure after 31 iterations: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0.005363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0.000906;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                                      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n-US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6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" y="3994725"/>
                <a:ext cx="8358153" cy="584775"/>
              </a:xfrm>
              <a:prstGeom prst="rect">
                <a:avLst/>
              </a:prstGeom>
              <a:blipFill>
                <a:blip r:embed="rId4"/>
                <a:stretch>
                  <a:fillRect l="-36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5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6816" y="-88308"/>
            <a:ext cx="6869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Brief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comparison between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PA1.j and PA1.k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4896935" y="879722"/>
                <a:ext cx="4011547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0.5424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−0.0117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−0.8401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0.3002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0.7684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0.4111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0.4904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0.1803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0.3396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−0.9115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0.2320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0.8165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935" y="879722"/>
                <a:ext cx="4011547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57200" y="1214704"/>
            <a:ext cx="2162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configuration: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5866" y="2340110"/>
            <a:ext cx="3762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configuration after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iterations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0"/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>
                <a:spLocks noChangeAspect="1"/>
              </p:cNvSpPr>
              <p:nvPr/>
            </p:nvSpPr>
            <p:spPr>
              <a:xfrm>
                <a:off x="3754470" y="2097931"/>
                <a:ext cx="5128006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pc="-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i="1" kern="0" spc="-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800" i="1" kern="0" spc="-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𝑟𝑒𝑑𝑢𝑛𝑑𝑎𝑛𝑐𝑦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0.5429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0.0073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−0.8398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0.2953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0.7638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0.4114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0.4974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0.1736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0.3491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−0.9114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0.2177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0.8199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470" y="2097931"/>
                <a:ext cx="5128006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1771" y="39614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 1</a:t>
            </a:r>
            <a:endParaRPr lang="en-US" sz="25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774" y="3638550"/>
            <a:ext cx="3864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configuration after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iterations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DLS inverse kinematics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>
                <a:spLocks noChangeAspect="1"/>
              </p:cNvSpPr>
              <p:nvPr/>
            </p:nvSpPr>
            <p:spPr>
              <a:xfrm>
                <a:off x="4510574" y="3316141"/>
                <a:ext cx="437190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𝐷𝐿𝑆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0.5517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0.0062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−0.8340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0.2981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0.7747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0.3666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0.5152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0.1730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0.3089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−0.9304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0.1974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0.8129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574" y="3316141"/>
                <a:ext cx="4371902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-76200" y="4318151"/>
            <a:ext cx="93400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analysis: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measure is smaller than the desired error tolerance.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Robot can reach the desired configuration. 3. The convergence process is different. 4.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Singularity can be detected by evaluating the volume of the manipulability ellipsoid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5.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Singularity can be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avoided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redundancy.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7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6816" y="-88308"/>
            <a:ext cx="6869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Brief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comparison between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PA1.j and PA1.k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4963326" y="885170"/>
                <a:ext cx="391915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0.6433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0.7626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−0.0684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0.1907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0.6240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−0.4704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0.6240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0.1383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0.4437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−0.4441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−0.7784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0.9143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326" y="885170"/>
                <a:ext cx="3919150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57200" y="1214704"/>
            <a:ext cx="2162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configuration: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506" y="2387551"/>
            <a:ext cx="3762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configuration after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iterations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redundancy resolution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>
                <a:spLocks noChangeAspect="1"/>
              </p:cNvSpPr>
              <p:nvPr/>
            </p:nvSpPr>
            <p:spPr>
              <a:xfrm>
                <a:off x="3754470" y="2153682"/>
                <a:ext cx="5128006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pc="-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i="1" kern="0" spc="-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800" i="1" kern="0" spc="-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𝑟𝑒𝑑𝑢𝑛𝑑𝑎𝑛𝑐𝑦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0.6654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0.7441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−0.0597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0.1923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0.6197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−0.5060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0.5999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0.1308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0.4162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−0.4362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−0.7978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0.9101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470" y="2153682"/>
                <a:ext cx="5128006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1771" y="39614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 2</a:t>
            </a:r>
            <a:endParaRPr lang="en-US" sz="25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774" y="3638550"/>
            <a:ext cx="3864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configuration after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iterations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0"/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DLS inverse kinematics algorithm</a:t>
            </a: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>
                <a:spLocks noChangeAspect="1"/>
              </p:cNvSpPr>
              <p:nvPr/>
            </p:nvSpPr>
            <p:spPr>
              <a:xfrm>
                <a:off x="4510317" y="3355273"/>
                <a:ext cx="437215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800" b="0" i="1" kern="0" spc="-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𝐷𝑆𝐿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0.6712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0.7392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−0.0559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0.1894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0.6126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−0.5106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0.6034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0.1308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0.4175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−0.4392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−0.7955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0.9116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317" y="3355273"/>
                <a:ext cx="437215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-76200" y="4318151"/>
            <a:ext cx="93400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analysis: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measure is smaller than the desired error tolerance.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Robot can reach the desired configuration. 3. The convergence process is different. 4.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Singularity can be detected by evaluating the volume of the manipulability ellipsoid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5.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Singularity can be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avoided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redundancy.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0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8442" y="9554"/>
            <a:ext cx="6869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Challenges we </a:t>
            </a:r>
            <a:r>
              <a:rPr lang="en-US" sz="2000" b="1" dirty="0"/>
              <a:t>experienced and lessons </a:t>
            </a:r>
            <a:r>
              <a:rPr lang="en-US" sz="2000" b="1" dirty="0" smtClean="0"/>
              <a:t>we learnt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546" y="474911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Challenges</a:t>
            </a:r>
            <a:endParaRPr lang="en-US" sz="25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" y="971550"/>
            <a:ext cx="8458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target positions are too distant, the robot will stretch out to reach to target position. In such configuration that is near singularity (</a:t>
            </a:r>
            <a:r>
              <a:rPr 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very sensitive to small changes of joint angles ), oscillation 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happen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consider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aspects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joint limits or avoiding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self-collisions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46" y="241935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Lessons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learnt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3006023"/>
            <a:ext cx="82664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robot is near singularity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onfiguration, we can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redundant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 to generate internal motion. It does not change the end-effector position and orientation but may allow manipulator reconfiguration. </a:t>
            </a:r>
            <a:b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use manipulability measure as an objective function. By maximizing this measure, redundancy can be used to move away from singularity.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" y="807137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1047" y="1264963"/>
                <a:ext cx="835815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configuration: end-effector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position: (x; y; z) 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[0.0880; 0; 0.9260</a:t>
                </a:r>
                <a14:m>
                  <m:oMath xmlns:m="http://schemas.openxmlformats.org/officeDocument/2006/math">
                    <m:r>
                      <a:rPr lang="en-US" sz="1800" b="1" i="0" kern="0" spc="-1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 angles: theta0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=[0; 0; 0; 0; 0; 0; 0];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 matrix: </a:t>
                </a:r>
                <a:r>
                  <a:rPr 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47" y="1264963"/>
                <a:ext cx="8358153" cy="646331"/>
              </a:xfrm>
              <a:prstGeom prst="rect">
                <a:avLst/>
              </a:prstGeom>
              <a:blipFill>
                <a:blip r:embed="rId2"/>
                <a:stretch>
                  <a:fillRect l="-65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>
                <a:spLocks noChangeAspect="1"/>
              </p:cNvSpPr>
              <p:nvPr/>
            </p:nvSpPr>
            <p:spPr>
              <a:xfrm>
                <a:off x="533400" y="3333750"/>
                <a:ext cx="391915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.0000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0.0880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−1.0000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−1.0000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0.9260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333750"/>
                <a:ext cx="3919150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>
                <a:spLocks noChangeAspect="1"/>
              </p:cNvSpPr>
              <p:nvPr/>
            </p:nvSpPr>
            <p:spPr>
              <a:xfrm>
                <a:off x="4759885" y="3333750"/>
                <a:ext cx="391915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pc="-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kern="0" spc="-1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0" spc="-1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spc="-10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0.6433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0.7626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−0.0684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0.1907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0.6240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−0.4704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0.6240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0.1383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0.4437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−0.4441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−0.7784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0.9143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kern="0" spc="-1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 spc="-100"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spc="-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885" y="3333750"/>
                <a:ext cx="3919150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481046" y="1948971"/>
                <a:ext cx="835815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esired configuration: end-effector position: (x; y; z) </a:t>
                </a:r>
                <a:r>
                  <a:rPr lang="en-US" sz="1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[0.1907; 0.1383; 0.9143</a:t>
                </a:r>
                <a14:m>
                  <m:oMath xmlns:m="http://schemas.openxmlformats.org/officeDocument/2006/math">
                    <m:r>
                      <a:rPr lang="en-US" sz="1800" b="1" i="0" kern="0" spc="-1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 angles: </a:t>
                </a:r>
                <a:r>
                  <a:rPr lang="en-US" sz="1800" b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thetad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=[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0.5; 0.5; 0.5; 0.5; 0.5; 0.5; 0.5]; </a:t>
                </a:r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 matrix: </a:t>
                </a:r>
                <a:r>
                  <a:rPr 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46" y="1948971"/>
                <a:ext cx="8358153" cy="646331"/>
              </a:xfrm>
              <a:prstGeom prst="rect">
                <a:avLst/>
              </a:prstGeom>
              <a:blipFill>
                <a:blip r:embed="rId5"/>
                <a:stretch>
                  <a:fillRect l="-65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81046" y="2756926"/>
                <a:ext cx="83581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</a:t>
                </a:r>
                <a14:m>
                  <m:oMath xmlns:m="http://schemas.openxmlformats.org/officeDocument/2006/math">
                    <m:r>
                      <a:rPr lang="el-G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l-G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46" y="2756926"/>
                <a:ext cx="8358153" cy="369332"/>
              </a:xfrm>
              <a:prstGeom prst="rect">
                <a:avLst/>
              </a:prstGeom>
              <a:blipFill>
                <a:blip r:embed="rId6"/>
                <a:stretch>
                  <a:fillRect l="-65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0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PA1.h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Output1: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</a:t>
            </a: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25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nverse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167" r="4167"/>
          <a:stretch/>
        </p:blipFill>
        <p:spPr>
          <a:xfrm>
            <a:off x="1143000" y="839004"/>
            <a:ext cx="6705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PA1.h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CN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</a:t>
            </a: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25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nverse_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52" r="4080"/>
          <a:stretch/>
        </p:blipFill>
        <p:spPr>
          <a:xfrm>
            <a:off x="1137473" y="826421"/>
            <a:ext cx="67056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1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PA1.i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Output1:jacobian transpose algorithm</a:t>
            </a:r>
          </a:p>
        </p:txBody>
      </p:sp>
      <p:pic>
        <p:nvPicPr>
          <p:cNvPr id="2" name="Transpose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42" r="4092"/>
          <a:stretch/>
        </p:blipFill>
        <p:spPr>
          <a:xfrm>
            <a:off x="1143000" y="839004"/>
            <a:ext cx="6705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0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PA1.i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Output2:jacobian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 algorithm</a:t>
            </a:r>
          </a:p>
        </p:txBody>
      </p:sp>
      <p:pic>
        <p:nvPicPr>
          <p:cNvPr id="3" name="Transpose_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42" r="4092"/>
          <a:stretch/>
        </p:blipFill>
        <p:spPr>
          <a:xfrm>
            <a:off x="1143000" y="885170"/>
            <a:ext cx="6705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PA1.h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Output1: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229417"/>
                  </p:ext>
                </p:extLst>
              </p:nvPr>
            </p:nvGraphicFramePr>
            <p:xfrm>
              <a:off x="148909" y="971550"/>
              <a:ext cx="8915401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381000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345727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359873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14401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Joint angles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7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 spc="-300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0.215357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0.034265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dirty="0" smtClean="0"/>
                                  <m:t>(−0.0284,0.0985,−0.0284,0.0807,−0.0284,−0.0467,−0.1828)</m:t>
                                </m:r>
                              </m:oMath>
                            </m:oMathPara>
                          </a14:m>
                          <a:endParaRPr lang="en-US" sz="140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(0.1182, -0.0074, 0.9123)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0.208687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0.031410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(-0.7435,0.1747,2.4462,0.1305,-0.8527, -0.0954, 0.6571)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(0.1294, -0.0441, 0.8986)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0.184540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0.032191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(-0.3639,0.1665,2.5391,0.3264,-0.9825, -0.0511, 0.9094)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(0.1652, -0.0266, 0.8758)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0.166429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0.027355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(0.4264, 0.1507, 2.8582,1.0153,-0.8894,0.9293,0.3980)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(0.2981, 0.1730, 0.8129)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0.005866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0.000942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229417"/>
                  </p:ext>
                </p:extLst>
              </p:nvPr>
            </p:nvGraphicFramePr>
            <p:xfrm>
              <a:off x="148909" y="971550"/>
              <a:ext cx="8915401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381000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345727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359873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14401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76" t="-2000" r="-96774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76000" t="-2000" r="-102000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6000" t="-2000" r="-2000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0.215357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0.034265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76" t="-202000" r="-96774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(0.1182, -0.0074, 0.9123)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0.208687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0.031410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(-0.7435,0.1747,2.4462,0.1305,-0.8527, -0.0954, 0.6571)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(0.1294, -0.0441, 0.8986)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0.184540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0.032191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(-0.3639,0.1665,2.5391,0.3264,-0.9825, -0.0511, 0.9094)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(0.1652, -0.0266, 0.8758)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0.166429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0.027355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37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(0.4264, 0.1507, 2.8582,1.0153,-0.8894,0.9293,0.3980)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(0.2981, 0.1730, 0.8129)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0.005866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0.000942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08774" y="3486150"/>
                <a:ext cx="899392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configuration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37 iterations: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end-effector position: (x; y; z) </a:t>
                </a:r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[0.2981; 0.1730; 0.8129</a:t>
                </a:r>
                <a14:m>
                  <m:oMath xmlns:m="http://schemas.openxmlformats.org/officeDocument/2006/math">
                    <m:r>
                      <a:rPr lang="en-US" sz="1600" b="1" i="0" kern="0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endParaRPr lang="en-US" sz="1600" b="1" dirty="0" smtClean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configuration:                                     end-effector position: (x; y; z) 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[0.3002; 0.1803; 0.8165</a:t>
                </a:r>
                <a14:m>
                  <m:oMath xmlns:m="http://schemas.openxmlformats.org/officeDocument/2006/math">
                    <m:r>
                      <a:rPr lang="en-US" sz="1600" b="1" kern="0" spc="-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</a:p>
              <a:p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3486150"/>
                <a:ext cx="8993927" cy="861774"/>
              </a:xfrm>
              <a:prstGeom prst="rect">
                <a:avLst/>
              </a:prstGeom>
              <a:blipFill>
                <a:blip r:embed="rId3"/>
                <a:stretch>
                  <a:fillRect l="-407" t="-2128" r="-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08774" y="4055536"/>
                <a:ext cx="83581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error measure after 37 iterations: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=0.005866;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=0.000942;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                                      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6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4055536"/>
                <a:ext cx="8358153" cy="584775"/>
              </a:xfrm>
              <a:prstGeom prst="rect">
                <a:avLst/>
              </a:prstGeom>
              <a:blipFill>
                <a:blip r:embed="rId4"/>
                <a:stretch>
                  <a:fillRect l="-43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96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1" y="-58749"/>
            <a:ext cx="257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Results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of PA1.h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0"/>
            <a:ext cx="2286000" cy="411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4" y="361950"/>
            <a:ext cx="876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Output2:inverse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kinematics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993395"/>
                  </p:ext>
                </p:extLst>
              </p:nvPr>
            </p:nvGraphicFramePr>
            <p:xfrm>
              <a:off x="148909" y="971550"/>
              <a:ext cx="8915401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381000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345727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359873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14401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Joint angles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7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 spc="-300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1400" spc="-300" baseline="0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0.110848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0.018169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0.0286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0.0758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0.0286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0.1052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0.0286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−0.0062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dirty="0" smtClean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/>
                                  <m:t>−0.0002)</m:t>
                                </m:r>
                              </m:oMath>
                            </m:oMathPara>
                          </a14:m>
                          <a:endParaRPr lang="en-US" sz="140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(0.1026, 0.0071, 0.9183)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0.103694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0.016518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(-0.0038, 0.1330, 0.6680,0.1765,-0.2631,0.0014,0.2351)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(0.1206, 0.0041, 0.9114)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0.091775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0.015688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(0.1341,0.1785,0.6977,0.2461,-0.2224,0.0247,0.3663)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(0.1314, 0.0154, 0.9068)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0.082600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0.014065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(0.6892, 0.4285,0.6486,0.5045,0.0292,0.4451,0.3917)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(0.1894, 0.1308, 0.9116)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0.005363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0.000906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993395"/>
                  </p:ext>
                </p:extLst>
              </p:nvPr>
            </p:nvGraphicFramePr>
            <p:xfrm>
              <a:off x="148909" y="971550"/>
              <a:ext cx="8915401" cy="213360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381000">
                      <a:extLst>
                        <a:ext uri="{9D8B030D-6E8A-4147-A177-3AD203B41FA5}">
                          <a16:colId xmlns:a16="http://schemas.microsoft.com/office/drawing/2014/main" val="2522553396"/>
                        </a:ext>
                      </a:extLst>
                    </a:gridCol>
                    <a:gridCol w="4345727">
                      <a:extLst>
                        <a:ext uri="{9D8B030D-6E8A-4147-A177-3AD203B41FA5}">
                          <a16:colId xmlns:a16="http://schemas.microsoft.com/office/drawing/2014/main" val="281632744"/>
                        </a:ext>
                      </a:extLst>
                    </a:gridCol>
                    <a:gridCol w="2359873">
                      <a:extLst>
                        <a:ext uri="{9D8B030D-6E8A-4147-A177-3AD203B41FA5}">
                          <a16:colId xmlns:a16="http://schemas.microsoft.com/office/drawing/2014/main" val="81530550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40826318"/>
                        </a:ext>
                      </a:extLst>
                    </a:gridCol>
                    <a:gridCol w="914401">
                      <a:extLst>
                        <a:ext uri="{9D8B030D-6E8A-4147-A177-3AD203B41FA5}">
                          <a16:colId xmlns:a16="http://schemas.microsoft.com/office/drawing/2014/main" val="96914841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/>
                            <a:t>i</a:t>
                          </a:r>
                          <a:endParaRPr 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76" t="-2000" r="-96774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End-effector position(x, y, z)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76000" t="-2000" r="-102000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6000" t="-2000" r="-2000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8721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(0, 0, 0, 0, 0, 0, 0)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(0.0880, 0, 0.9260 )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0.110848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0.018169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86719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76" t="-202000" r="-96774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(0.1026, 0.0071, 0.9183)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0.103694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0.016518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0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(-0.0038, 0.1330, 0.6680,0.1765,-0.2631,0.0014,0.2351)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(0.1206, 0.0041, 0.9114)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0.091775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0.015688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56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(0.1341,0.1785,0.6977,0.2461,-0.2224,0.0247,0.3663)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(0.1314, 0.0154, 0.9068)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0.082600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0.014065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6485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…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95648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31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(0.6892, 0.4285,0.6486,0.5045,0.0292,0.4451,0.3917)</a:t>
                          </a:r>
                          <a:endParaRPr lang="en-US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(0.1894, 0.1308, 0.9116)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0.005363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0.000906</a:t>
                          </a:r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3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08774" y="3486150"/>
                <a:ext cx="899392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configuration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 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iterations: </a:t>
                </a:r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end-effector position: (x; y; z)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[0.1894; 0.1308; 0.9116</a:t>
                </a:r>
                <a14:m>
                  <m:oMath xmlns:m="http://schemas.openxmlformats.org/officeDocument/2006/math">
                    <m:r>
                      <a:rPr lang="en-US" sz="1600" b="1" i="0" kern="0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  <a:endParaRPr lang="en-US" sz="1600" b="1" dirty="0" smtClean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configuration:                                     end-effector position: (x; y; z) 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[0.1907; 0.1383; 0.9143</a:t>
                </a:r>
                <a14:m>
                  <m:oMath xmlns:m="http://schemas.openxmlformats.org/officeDocument/2006/math">
                    <m:r>
                      <a:rPr lang="en-US" sz="1600" b="1" kern="0" spc="-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]; </a:t>
                </a:r>
              </a:p>
              <a:p>
                <a:endParaRPr lang="en-US" sz="18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3486150"/>
                <a:ext cx="8993927" cy="861774"/>
              </a:xfrm>
              <a:prstGeom prst="rect">
                <a:avLst/>
              </a:prstGeom>
              <a:blipFill>
                <a:blip r:embed="rId3"/>
                <a:stretch>
                  <a:fillRect l="-407" t="-2128" r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08774" y="4055536"/>
                <a:ext cx="83581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error measure after 31 iterations: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0.005363;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0.000906;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tolerance:                                               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=0.01;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l-G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en-US" sz="16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" y="4055536"/>
                <a:ext cx="8358153" cy="584775"/>
              </a:xfrm>
              <a:prstGeom prst="rect">
                <a:avLst/>
              </a:prstGeom>
              <a:blipFill>
                <a:blip r:embed="rId4"/>
                <a:stretch>
                  <a:fillRect l="-43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8229</TotalTime>
  <Words>3276</Words>
  <Application>Microsoft Office PowerPoint</Application>
  <PresentationFormat>On-screen Show (16:9)</PresentationFormat>
  <Paragraphs>408</Paragraphs>
  <Slides>24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ヒラギノ角ゴ Pro W3</vt:lpstr>
      <vt:lpstr>Arial</vt:lpstr>
      <vt:lpstr>Arial Black</vt:lpstr>
      <vt:lpstr>Calibri</vt:lpstr>
      <vt:lpstr>Cambria Math</vt:lpstr>
      <vt:lpstr>Times New Roman</vt:lpstr>
      <vt:lpstr>16-9 Cover</vt:lpstr>
      <vt:lpstr>16-9 Light Background</vt:lpstr>
      <vt:lpstr>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Liu, Yang</cp:lastModifiedBy>
  <cp:revision>1153</cp:revision>
  <cp:lastPrinted>2011-01-24T02:49:42Z</cp:lastPrinted>
  <dcterms:created xsi:type="dcterms:W3CDTF">2011-06-30T15:04:08Z</dcterms:created>
  <dcterms:modified xsi:type="dcterms:W3CDTF">2020-04-14T21:15:09Z</dcterms:modified>
  <cp:category/>
</cp:coreProperties>
</file>